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380" r:id="rId3"/>
    <p:sldId id="381" r:id="rId4"/>
    <p:sldId id="371" r:id="rId5"/>
  </p:sldIdLst>
  <p:sldSz cx="9720263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9B"/>
    <a:srgbClr val="37A7F1"/>
    <a:srgbClr val="69C3E8"/>
    <a:srgbClr val="CC9900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E9B197-5FBB-47C1-BBB9-B300E383CD7D}" v="1" dt="2023-04-25T00:49:44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97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590794"/>
            <a:ext cx="8262224" cy="3384092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5105389"/>
            <a:ext cx="7290197" cy="2346813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5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9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517514"/>
            <a:ext cx="2095932" cy="823747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517514"/>
            <a:ext cx="6166292" cy="823747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6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2423318"/>
            <a:ext cx="8383727" cy="4043359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6504929"/>
            <a:ext cx="8383727" cy="212630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5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17516"/>
            <a:ext cx="8383727" cy="18788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2382815"/>
            <a:ext cx="4112126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3550596"/>
            <a:ext cx="4112126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2382815"/>
            <a:ext cx="4132378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3550596"/>
            <a:ext cx="4132378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399540"/>
            <a:ext cx="4920883" cy="690768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399540"/>
            <a:ext cx="4920883" cy="690768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517516"/>
            <a:ext cx="838372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587570"/>
            <a:ext cx="838372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9009246"/>
            <a:ext cx="328058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7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4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4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4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4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4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4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entornosdeconfianza.net/ow4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h4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m4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D1423B-DCE8-C0DB-4B97-0B9254ABC0D7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13</a:t>
            </a:r>
          </a:p>
          <a:p>
            <a:r>
              <a:rPr lang="es-ES" dirty="0">
                <a:hlinkClick r:id="rId7"/>
              </a:rPr>
              <a:t>om4 – 3retos4us</a:t>
            </a:r>
            <a:endParaRPr lang="es-ES" dirty="0"/>
          </a:p>
          <a:p>
            <a:r>
              <a:rPr lang="es-ES" dirty="0"/>
              <a:t>la autenticidad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BD91402-6734-106A-2CBE-B8E5DE2B005B}"/>
              </a:ext>
            </a:extLst>
          </p:cNvPr>
          <p:cNvSpPr txBox="1"/>
          <p:nvPr/>
        </p:nvSpPr>
        <p:spPr>
          <a:xfrm>
            <a:off x="592515" y="8096196"/>
            <a:ext cx="1917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14</a:t>
            </a:r>
          </a:p>
          <a:p>
            <a:r>
              <a:rPr lang="es-ES" dirty="0">
                <a:hlinkClick r:id="rId8"/>
              </a:rPr>
              <a:t>oh4 – 3retos4us</a:t>
            </a:r>
            <a:endParaRPr lang="es-ES" dirty="0"/>
          </a:p>
          <a:p>
            <a:r>
              <a:rPr lang="es-ES" dirty="0"/>
              <a:t>el cariño y el amor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C4EB538-D510-FC09-CA31-DA061D6B3F93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15</a:t>
            </a:r>
          </a:p>
          <a:p>
            <a:r>
              <a:rPr lang="es-ES" dirty="0">
                <a:hlinkClick r:id="rId9"/>
              </a:rPr>
              <a:t>ow4 – 3retos4us</a:t>
            </a:r>
            <a:endParaRPr lang="es-ES" dirty="0"/>
          </a:p>
          <a:p>
            <a:r>
              <a:rPr lang="es-ES" dirty="0"/>
              <a:t>la resiliencia</a:t>
            </a:r>
          </a:p>
        </p:txBody>
      </p:sp>
    </p:spTree>
    <p:extLst>
      <p:ext uri="{BB962C8B-B14F-4D97-AF65-F5344CB8AC3E}">
        <p14:creationId xmlns:p14="http://schemas.microsoft.com/office/powerpoint/2010/main" val="331510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AA9AA78-9FD0-4E23-DD8C-95C3805E3190}"/>
              </a:ext>
            </a:extLst>
          </p:cNvPr>
          <p:cNvSpPr txBox="1"/>
          <p:nvPr/>
        </p:nvSpPr>
        <p:spPr>
          <a:xfrm>
            <a:off x="5418549" y="210936"/>
            <a:ext cx="3973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4300" dirty="0">
                <a:solidFill>
                  <a:srgbClr val="38769B"/>
                </a:solidFill>
              </a:rPr>
              <a:t>ámbito personal,</a:t>
            </a:r>
          </a:p>
          <a:p>
            <a:pPr algn="r"/>
            <a:r>
              <a:rPr lang="es-ES" sz="2900" dirty="0">
                <a:solidFill>
                  <a:srgbClr val="38769B"/>
                </a:solidFill>
              </a:rPr>
              <a:t>personas reales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296497-24AB-3A94-6D39-984347CFF62D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13</a:t>
            </a:r>
          </a:p>
          <a:p>
            <a:r>
              <a:rPr lang="es-ES" dirty="0">
                <a:hlinkClick r:id="rId7"/>
              </a:rPr>
              <a:t>om4 – 3retos4us</a:t>
            </a:r>
            <a:endParaRPr lang="es-ES" dirty="0"/>
          </a:p>
          <a:p>
            <a:r>
              <a:rPr lang="es-ES" dirty="0"/>
              <a:t>la autenticidad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F95FEED-82B7-01AA-29E7-06A20F65C81D}"/>
              </a:ext>
            </a:extLst>
          </p:cNvPr>
          <p:cNvSpPr txBox="1"/>
          <p:nvPr/>
        </p:nvSpPr>
        <p:spPr>
          <a:xfrm>
            <a:off x="592515" y="8096196"/>
            <a:ext cx="1917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14</a:t>
            </a:r>
          </a:p>
          <a:p>
            <a:r>
              <a:rPr lang="es-ES" dirty="0">
                <a:hlinkClick r:id="rId8"/>
              </a:rPr>
              <a:t>oh4 – 3retos4us</a:t>
            </a:r>
            <a:endParaRPr lang="es-ES" dirty="0"/>
          </a:p>
          <a:p>
            <a:r>
              <a:rPr lang="es-ES" dirty="0"/>
              <a:t>el cariño y el amor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496DC6E-F8E4-417C-CACF-CAB52FB0AE3C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15</a:t>
            </a:r>
          </a:p>
          <a:p>
            <a:r>
              <a:rPr lang="es-ES" dirty="0">
                <a:hlinkClick r:id="rId9"/>
              </a:rPr>
              <a:t>ow4 – 3retos4us</a:t>
            </a:r>
            <a:endParaRPr lang="es-ES" dirty="0"/>
          </a:p>
          <a:p>
            <a:r>
              <a:rPr lang="es-ES" dirty="0"/>
              <a:t>la resiliencia</a:t>
            </a:r>
          </a:p>
        </p:txBody>
      </p:sp>
    </p:spTree>
    <p:extLst>
      <p:ext uri="{BB962C8B-B14F-4D97-AF65-F5344CB8AC3E}">
        <p14:creationId xmlns:p14="http://schemas.microsoft.com/office/powerpoint/2010/main" val="2849550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885212-7E0E-FDBD-7EE9-F25BF3CA70FD}"/>
              </a:ext>
            </a:extLst>
          </p:cNvPr>
          <p:cNvSpPr txBox="1"/>
          <p:nvPr/>
        </p:nvSpPr>
        <p:spPr>
          <a:xfrm>
            <a:off x="475197" y="418687"/>
            <a:ext cx="1752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13</a:t>
            </a:r>
          </a:p>
          <a:p>
            <a:r>
              <a:rPr lang="es-ES" dirty="0">
                <a:hlinkClick r:id="rId10"/>
              </a:rPr>
              <a:t>om4 – 3retos4us</a:t>
            </a:r>
            <a:endParaRPr lang="es-ES" dirty="0"/>
          </a:p>
          <a:p>
            <a:r>
              <a:rPr lang="es-ES" dirty="0"/>
              <a:t>la autenticidad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Harry Potter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69CB62B-6D5A-7749-F30A-4654C9DA856C}"/>
              </a:ext>
            </a:extLst>
          </p:cNvPr>
          <p:cNvSpPr txBox="1"/>
          <p:nvPr/>
        </p:nvSpPr>
        <p:spPr>
          <a:xfrm>
            <a:off x="592515" y="8096196"/>
            <a:ext cx="1917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14</a:t>
            </a:r>
          </a:p>
          <a:p>
            <a:r>
              <a:rPr lang="es-ES" dirty="0">
                <a:hlinkClick r:id="rId11"/>
              </a:rPr>
              <a:t>oh4 – 3retos4us</a:t>
            </a:r>
            <a:endParaRPr lang="es-ES" dirty="0"/>
          </a:p>
          <a:p>
            <a:r>
              <a:rPr lang="es-ES" dirty="0"/>
              <a:t>el cariño y el amor</a:t>
            </a:r>
          </a:p>
          <a:p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Amma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70701C-EE33-5D20-9703-74E8E4024556}"/>
              </a:ext>
            </a:extLst>
          </p:cNvPr>
          <p:cNvSpPr txBox="1"/>
          <p:nvPr/>
        </p:nvSpPr>
        <p:spPr>
          <a:xfrm>
            <a:off x="7275472" y="7454916"/>
            <a:ext cx="1732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2"/>
              </a:rPr>
              <a:t>semana 15</a:t>
            </a:r>
          </a:p>
          <a:p>
            <a:r>
              <a:rPr lang="es-ES" dirty="0">
                <a:hlinkClick r:id="rId12"/>
              </a:rPr>
              <a:t>ow4 – 3retos4us</a:t>
            </a:r>
            <a:endParaRPr lang="es-ES" dirty="0"/>
          </a:p>
          <a:p>
            <a:r>
              <a:rPr lang="es-ES" dirty="0"/>
              <a:t>la resiliencia</a:t>
            </a:r>
          </a:p>
          <a:p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Viktor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 Frankl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302685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Ideales,</a:t>
            </a:r>
          </a:p>
          <a:p>
            <a:pPr algn="r"/>
            <a:r>
              <a:rPr lang="es-ES" sz="4300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234282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FE061B-AC17-6375-79C0-28067AAEBF20}"/>
              </a:ext>
            </a:extLst>
          </p:cNvPr>
          <p:cNvGrpSpPr/>
          <p:nvPr/>
        </p:nvGrpSpPr>
        <p:grpSpPr>
          <a:xfrm>
            <a:off x="590843" y="7949059"/>
            <a:ext cx="1461730" cy="1393691"/>
            <a:chOff x="0" y="1215033"/>
            <a:chExt cx="9720263" cy="7290197"/>
          </a:xfrm>
        </p:grpSpPr>
        <p:pic>
          <p:nvPicPr>
            <p:cNvPr id="2" name="Imagen 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46BBB4-3DB9-1695-4136-7311285B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5033"/>
              <a:ext cx="9720263" cy="7290197"/>
            </a:xfrm>
            <a:prstGeom prst="rect">
              <a:avLst/>
            </a:prstGeom>
          </p:spPr>
        </p:pic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FFDB7931-8EA2-0B1F-8B8D-7046723B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73" y="1511343"/>
              <a:ext cx="8308907" cy="6513134"/>
            </a:xfrm>
            <a:prstGeom prst="rect">
              <a:avLst/>
            </a:prstGeom>
          </p:spPr>
        </p:pic>
      </p:grpSp>
      <p:pic>
        <p:nvPicPr>
          <p:cNvPr id="28" name="Imagen 2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64A9E97-B686-531A-90E9-9B4D7D4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59" y="387510"/>
            <a:ext cx="3700561" cy="1036157"/>
          </a:xfrm>
          <a:prstGeom prst="rect">
            <a:avLst/>
          </a:prstGeom>
        </p:spPr>
      </p:pic>
      <p:pic>
        <p:nvPicPr>
          <p:cNvPr id="29" name="Imagen 2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2D37D8B-C1DE-F49A-A459-31781A799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638181"/>
            <a:ext cx="3814299" cy="688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7BE70F-36B4-369F-7C0D-4A73FB7EBDCD}"/>
              </a:ext>
            </a:extLst>
          </p:cNvPr>
          <p:cNvSpPr txBox="1"/>
          <p:nvPr/>
        </p:nvSpPr>
        <p:spPr>
          <a:xfrm>
            <a:off x="495960" y="1701121"/>
            <a:ext cx="6003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7A7F1"/>
                </a:solidFill>
                <a:latin typeface="-apple-system"/>
              </a:rPr>
              <a:t>reto 1: el camino del juego y del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disfruT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Open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Mind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, creencias y pasiones,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creactividad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e innovación</a:t>
            </a:r>
          </a:p>
          <a:p>
            <a:r>
              <a:rPr lang="es-ES" dirty="0">
                <a:solidFill>
                  <a:srgbClr val="37A7F1"/>
                </a:solidFill>
                <a:latin typeface="-apple-system"/>
              </a:rPr>
              <a:t>9 capacidades, 9 semanas.</a:t>
            </a:r>
            <a:endParaRPr lang="es-ES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4EED-9CCF-DEFA-F137-64DB9AFC298F}"/>
              </a:ext>
            </a:extLst>
          </p:cNvPr>
          <p:cNvSpPr txBox="1"/>
          <p:nvPr/>
        </p:nvSpPr>
        <p:spPr>
          <a:xfrm>
            <a:off x="495960" y="3613838"/>
            <a:ext cx="62424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reto 2: el camino del corazón</a:t>
            </a:r>
          </a:p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Open Heart, emociones, empatía y amor, personas sanas, organizaciones saludables</a:t>
            </a:r>
          </a:p>
          <a:p>
            <a:r>
              <a:rPr lang="es-ES" dirty="0">
                <a:solidFill>
                  <a:srgbClr val="38769B"/>
                </a:solidFill>
                <a:latin typeface="-apple-system"/>
              </a:rPr>
              <a:t>9 capacidades, 9 semanas,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2D750E-71D1-B72A-E90D-753BC4720674}"/>
              </a:ext>
            </a:extLst>
          </p:cNvPr>
          <p:cNvSpPr txBox="1"/>
          <p:nvPr/>
        </p:nvSpPr>
        <p:spPr>
          <a:xfrm>
            <a:off x="495960" y="5922110"/>
            <a:ext cx="610178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7030A0"/>
                </a:solidFill>
                <a:latin typeface="-apple-system"/>
              </a:rPr>
              <a:t>reto 3: el camino de la conciencia, Open Will, valores, coraje y más allá, personas y organizaciones conscientes  </a:t>
            </a:r>
          </a:p>
          <a:p>
            <a:r>
              <a:rPr lang="es-ES" dirty="0">
                <a:solidFill>
                  <a:srgbClr val="7030A0"/>
                </a:solidFill>
                <a:latin typeface="-apple-system"/>
              </a:rPr>
              <a:t>9 capacidades, 9 semanas.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1D299B-EE87-D3E6-FA15-E15204457801}"/>
              </a:ext>
            </a:extLst>
          </p:cNvPr>
          <p:cNvGrpSpPr/>
          <p:nvPr/>
        </p:nvGrpSpPr>
        <p:grpSpPr>
          <a:xfrm>
            <a:off x="7144966" y="1779099"/>
            <a:ext cx="1332966" cy="1459869"/>
            <a:chOff x="6529293" y="2003866"/>
            <a:chExt cx="2592000" cy="2592000"/>
          </a:xfrm>
          <a:blipFill>
            <a:blip r:embed="rId6"/>
            <a:stretch>
              <a:fillRect/>
            </a:stretch>
          </a:blip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9C9EECF-7FFF-C0BE-0243-70830A21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4CA4B6A-E511-7E89-AD8A-FA388CA32462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339347-E260-28D7-D660-C03C9E122D5F}"/>
              </a:ext>
            </a:extLst>
          </p:cNvPr>
          <p:cNvGrpSpPr/>
          <p:nvPr/>
        </p:nvGrpSpPr>
        <p:grpSpPr>
          <a:xfrm>
            <a:off x="7144966" y="3875306"/>
            <a:ext cx="1332966" cy="1459869"/>
            <a:chOff x="6529293" y="2003866"/>
            <a:chExt cx="2592000" cy="2592000"/>
          </a:xfrm>
          <a:blipFill>
            <a:blip r:embed="rId7"/>
            <a:stretch>
              <a:fillRect/>
            </a:stretch>
          </a:blip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5C2081-CB08-A420-7EDF-7A4CC74E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828C5A0-F83A-F2E4-8642-1F63F1E36FA8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5D1F36-32E7-E1C2-5105-280B830DC538}"/>
              </a:ext>
            </a:extLst>
          </p:cNvPr>
          <p:cNvGrpSpPr/>
          <p:nvPr/>
        </p:nvGrpSpPr>
        <p:grpSpPr>
          <a:xfrm>
            <a:off x="7144966" y="6207837"/>
            <a:ext cx="1332966" cy="1459869"/>
            <a:chOff x="6529293" y="2003866"/>
            <a:chExt cx="2592000" cy="2592000"/>
          </a:xfrm>
          <a:blipFill>
            <a:blip r:embed="rId8"/>
            <a:stretch>
              <a:fillRect/>
            </a:stretch>
          </a:blip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37096D8-FFF2-5C94-B242-4CBE3D635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5EBBDD2-E013-E9BF-54A9-C288DED6B26B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6783B6-EC2D-B802-DEA1-A51270CD7557}"/>
              </a:ext>
            </a:extLst>
          </p:cNvPr>
          <p:cNvSpPr txBox="1"/>
          <p:nvPr/>
        </p:nvSpPr>
        <p:spPr>
          <a:xfrm>
            <a:off x="4714773" y="3600190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Open Heart</a:t>
            </a:r>
          </a:p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empatía</a:t>
            </a:r>
          </a:p>
          <a:p>
            <a:pPr algn="r"/>
            <a:endParaRPr lang="es-ES" dirty="0">
              <a:solidFill>
                <a:srgbClr val="38769B"/>
              </a:solidFill>
              <a:latin typeface="-apple-system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C1DAAE4-25AA-F40D-82F4-DB8748D2CFBC}"/>
              </a:ext>
            </a:extLst>
          </p:cNvPr>
          <p:cNvSpPr txBox="1"/>
          <p:nvPr/>
        </p:nvSpPr>
        <p:spPr>
          <a:xfrm>
            <a:off x="4627905" y="1536650"/>
            <a:ext cx="4860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Open </a:t>
            </a:r>
            <a:r>
              <a:rPr lang="es-ES" dirty="0" err="1">
                <a:solidFill>
                  <a:srgbClr val="37A7F1"/>
                </a:solidFill>
                <a:latin typeface="-apple-system"/>
              </a:rPr>
              <a:t>Mind</a:t>
            </a:r>
            <a:endParaRPr lang="es-ES" dirty="0">
              <a:solidFill>
                <a:srgbClr val="37A7F1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curiosidad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DD00082-5B92-0716-E083-63FCC5F1D4FC}"/>
              </a:ext>
            </a:extLst>
          </p:cNvPr>
          <p:cNvSpPr txBox="1"/>
          <p:nvPr/>
        </p:nvSpPr>
        <p:spPr>
          <a:xfrm>
            <a:off x="4495954" y="5652929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dirty="0">
              <a:solidFill>
                <a:srgbClr val="7030A0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7030A0"/>
                </a:solidFill>
                <a:latin typeface="-apple-system"/>
              </a:rPr>
              <a:t>Open Will</a:t>
            </a:r>
          </a:p>
          <a:p>
            <a:pPr algn="r"/>
            <a:r>
              <a:rPr lang="es-ES" dirty="0">
                <a:solidFill>
                  <a:srgbClr val="7030A0"/>
                </a:solidFill>
              </a:rPr>
              <a:t>coraje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56B759A-6C32-BB0E-A176-879528A7B73C}"/>
              </a:ext>
            </a:extLst>
          </p:cNvPr>
          <p:cNvSpPr txBox="1"/>
          <p:nvPr/>
        </p:nvSpPr>
        <p:spPr>
          <a:xfrm>
            <a:off x="2270622" y="8368967"/>
            <a:ext cx="72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A7F1"/>
                </a:solidFill>
              </a:rPr>
              <a:t>un programa de acompañamiento al desarrollo integral personal (</a:t>
            </a:r>
            <a:r>
              <a:rPr lang="es-ES" dirty="0">
                <a:solidFill>
                  <a:srgbClr val="38769B"/>
                </a:solidFill>
              </a:rPr>
              <a:t>plenitud</a:t>
            </a:r>
            <a:r>
              <a:rPr lang="es-ES" dirty="0">
                <a:solidFill>
                  <a:srgbClr val="37A7F1"/>
                </a:solidFill>
              </a:rPr>
              <a:t>), para que todas nosotras podamos aplicar nuestra creatividad, </a:t>
            </a:r>
            <a:r>
              <a:rPr lang="es-ES" dirty="0">
                <a:solidFill>
                  <a:srgbClr val="0070C0"/>
                </a:solidFill>
              </a:rPr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generar salud </a:t>
            </a:r>
            <a:r>
              <a:rPr lang="es-ES" dirty="0">
                <a:solidFill>
                  <a:srgbClr val="0070C0"/>
                </a:solidFill>
              </a:rPr>
              <a:t>en nuestro entorno, </a:t>
            </a:r>
            <a:r>
              <a:rPr lang="es-ES" dirty="0">
                <a:solidFill>
                  <a:srgbClr val="37A7F1"/>
                </a:solidFill>
              </a:rPr>
              <a:t>desde el continuo de </a:t>
            </a:r>
            <a:r>
              <a:rPr lang="es-ES" dirty="0">
                <a:solidFill>
                  <a:srgbClr val="7030A0"/>
                </a:solidFill>
              </a:rPr>
              <a:t>evolución de la conciencia.</a:t>
            </a:r>
          </a:p>
        </p:txBody>
      </p:sp>
    </p:spTree>
    <p:extLst>
      <p:ext uri="{BB962C8B-B14F-4D97-AF65-F5344CB8AC3E}">
        <p14:creationId xmlns:p14="http://schemas.microsoft.com/office/powerpoint/2010/main" val="258613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217</Words>
  <Application>Microsoft Office PowerPoint</Application>
  <PresentationFormat>Personalizado</PresentationFormat>
  <Paragraphs>52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 bilbao garay</dc:creator>
  <cp:lastModifiedBy>mikel bilbao garay</cp:lastModifiedBy>
  <cp:revision>80</cp:revision>
  <dcterms:created xsi:type="dcterms:W3CDTF">2022-02-16T18:40:11Z</dcterms:created>
  <dcterms:modified xsi:type="dcterms:W3CDTF">2025-02-17T18:26:32Z</dcterms:modified>
</cp:coreProperties>
</file>